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8" r:id="rId5"/>
    <p:sldId id="259" r:id="rId6"/>
    <p:sldId id="261" r:id="rId7"/>
    <p:sldId id="264" r:id="rId8"/>
    <p:sldId id="267" r:id="rId9"/>
    <p:sldId id="263" r:id="rId10"/>
    <p:sldId id="265" r:id="rId11"/>
    <p:sldId id="266" r:id="rId12"/>
    <p:sldId id="269"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2"/>
  </p:normalViewPr>
  <p:slideViewPr>
    <p:cSldViewPr snapToGrid="0" snapToObjects="1">
      <p:cViewPr varScale="1">
        <p:scale>
          <a:sx n="96" d="100"/>
          <a:sy n="96" d="100"/>
        </p:scale>
        <p:origin x="3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6/5/19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6/5/19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6F0B0-C5EE-2440-957C-17AF105BD791}"/>
              </a:ext>
            </a:extLst>
          </p:cNvPr>
          <p:cNvSpPr>
            <a:spLocks noGrp="1"/>
          </p:cNvSpPr>
          <p:nvPr>
            <p:ph type="ctrTitle"/>
          </p:nvPr>
        </p:nvSpPr>
        <p:spPr/>
        <p:txBody>
          <a:bodyPr/>
          <a:lstStyle/>
          <a:p>
            <a:r>
              <a:rPr lang="en-US" dirty="0"/>
              <a:t>Mitigating Inequity</a:t>
            </a:r>
          </a:p>
        </p:txBody>
      </p:sp>
      <p:sp>
        <p:nvSpPr>
          <p:cNvPr id="3" name="Subtitle 2">
            <a:extLst>
              <a:ext uri="{FF2B5EF4-FFF2-40B4-BE49-F238E27FC236}">
                <a16:creationId xmlns:a16="http://schemas.microsoft.com/office/drawing/2014/main" id="{EC7F3F4B-9F71-EC4C-B0D9-EF96A85226C7}"/>
              </a:ext>
            </a:extLst>
          </p:cNvPr>
          <p:cNvSpPr>
            <a:spLocks noGrp="1"/>
          </p:cNvSpPr>
          <p:nvPr>
            <p:ph type="subTitle" idx="1"/>
          </p:nvPr>
        </p:nvSpPr>
        <p:spPr/>
        <p:txBody>
          <a:bodyPr>
            <a:normAutofit fontScale="85000" lnSpcReduction="20000"/>
          </a:bodyPr>
          <a:lstStyle/>
          <a:p>
            <a:r>
              <a:rPr lang="en-US" dirty="0"/>
              <a:t>6-8-19 Presentation to CAPAA </a:t>
            </a:r>
          </a:p>
          <a:p>
            <a:r>
              <a:rPr lang="en-US" dirty="0"/>
              <a:t>Maria </a:t>
            </a:r>
            <a:r>
              <a:rPr lang="en-US" dirty="0" err="1"/>
              <a:t>Batayola</a:t>
            </a:r>
            <a:r>
              <a:rPr lang="en-US" dirty="0"/>
              <a:t>, Retired King County Diversity Manager</a:t>
            </a:r>
          </a:p>
          <a:p>
            <a:r>
              <a:rPr lang="en-US" dirty="0"/>
              <a:t>Sandy Hanks, King County Business Development &amp; Contract Compliance Manager</a:t>
            </a:r>
          </a:p>
          <a:p>
            <a:endParaRPr lang="en-US" dirty="0"/>
          </a:p>
        </p:txBody>
      </p:sp>
    </p:spTree>
    <p:extLst>
      <p:ext uri="{BB962C8B-B14F-4D97-AF65-F5344CB8AC3E}">
        <p14:creationId xmlns:p14="http://schemas.microsoft.com/office/powerpoint/2010/main" val="191199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CONTRACTING TOOLS </a:t>
            </a:r>
            <a:br>
              <a:rPr lang="en-US" dirty="0"/>
            </a:br>
            <a:r>
              <a:rPr lang="en-US" dirty="0"/>
              <a:t>POST I-200</a:t>
            </a:r>
          </a:p>
        </p:txBody>
      </p:sp>
      <p:sp>
        <p:nvSpPr>
          <p:cNvPr id="3" name="Content Placeholder 2"/>
          <p:cNvSpPr>
            <a:spLocks noGrp="1"/>
          </p:cNvSpPr>
          <p:nvPr>
            <p:ph sz="half" idx="1"/>
          </p:nvPr>
        </p:nvSpPr>
        <p:spPr/>
        <p:txBody>
          <a:bodyPr>
            <a:normAutofit/>
          </a:bodyPr>
          <a:lstStyle/>
          <a:p>
            <a:r>
              <a:rPr lang="en-US" dirty="0"/>
              <a:t>Directive No. 98-01</a:t>
            </a:r>
          </a:p>
          <a:p>
            <a:r>
              <a:rPr lang="en-US" dirty="0"/>
              <a:t>Laudatory Goals, Outreach, and Recruitment Efforts </a:t>
            </a:r>
          </a:p>
          <a:p>
            <a:r>
              <a:rPr lang="en-US" dirty="0"/>
              <a:t>Affirmative Action plans</a:t>
            </a:r>
          </a:p>
          <a:p>
            <a:r>
              <a:rPr lang="en-US" dirty="0"/>
              <a:t>Certification of Businesses as Minority or Women-owned</a:t>
            </a:r>
          </a:p>
        </p:txBody>
      </p:sp>
      <p:sp>
        <p:nvSpPr>
          <p:cNvPr id="4" name="Content Placeholder 3"/>
          <p:cNvSpPr>
            <a:spLocks noGrp="1"/>
          </p:cNvSpPr>
          <p:nvPr>
            <p:ph sz="half" idx="2"/>
          </p:nvPr>
        </p:nvSpPr>
        <p:spPr/>
        <p:txBody>
          <a:bodyPr>
            <a:normAutofit/>
          </a:bodyPr>
          <a:lstStyle/>
          <a:p>
            <a:r>
              <a:rPr lang="en-US" dirty="0"/>
              <a:t>Federal Affirmative Action Programs </a:t>
            </a:r>
          </a:p>
          <a:p>
            <a:r>
              <a:rPr lang="en-US" dirty="0"/>
              <a:t>No Preferences—based on race or sex while leaving unchanged preferences for people with disabilities, for veterans, and for people over 40 years of age. </a:t>
            </a:r>
          </a:p>
        </p:txBody>
      </p:sp>
    </p:spTree>
    <p:extLst>
      <p:ext uri="{BB962C8B-B14F-4D97-AF65-F5344CB8AC3E}">
        <p14:creationId xmlns:p14="http://schemas.microsoft.com/office/powerpoint/2010/main" val="2447897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CONTRACTING TOOLS </a:t>
            </a:r>
            <a:br>
              <a:rPr lang="en-US" dirty="0"/>
            </a:br>
            <a:r>
              <a:rPr lang="en-US" dirty="0"/>
              <a:t>POST I-200</a:t>
            </a:r>
          </a:p>
        </p:txBody>
      </p:sp>
      <p:sp>
        <p:nvSpPr>
          <p:cNvPr id="3" name="Content Placeholder 2"/>
          <p:cNvSpPr>
            <a:spLocks noGrp="1"/>
          </p:cNvSpPr>
          <p:nvPr>
            <p:ph sz="half" idx="1"/>
          </p:nvPr>
        </p:nvSpPr>
        <p:spPr/>
        <p:txBody>
          <a:bodyPr/>
          <a:lstStyle/>
          <a:p>
            <a:r>
              <a:rPr lang="en-US" dirty="0"/>
              <a:t>Training and other business assistance programs for minority and women-owned businesses</a:t>
            </a:r>
          </a:p>
          <a:p>
            <a:r>
              <a:rPr lang="en-US" dirty="0"/>
              <a:t>Small Business Programs</a:t>
            </a:r>
          </a:p>
          <a:p>
            <a:pPr marL="0" indent="0">
              <a:buNone/>
            </a:pPr>
            <a:endParaRPr lang="en-US" dirty="0"/>
          </a:p>
          <a:p>
            <a:endParaRPr lang="en-US" dirty="0"/>
          </a:p>
        </p:txBody>
      </p:sp>
      <p:sp>
        <p:nvSpPr>
          <p:cNvPr id="4" name="Content Placeholder 3"/>
          <p:cNvSpPr>
            <a:spLocks noGrp="1"/>
          </p:cNvSpPr>
          <p:nvPr>
            <p:ph sz="half" idx="2"/>
          </p:nvPr>
        </p:nvSpPr>
        <p:spPr/>
        <p:txBody>
          <a:bodyPr/>
          <a:lstStyle/>
          <a:p>
            <a:r>
              <a:rPr lang="en-US" dirty="0"/>
              <a:t>Equity and Social Justice Best Practices</a:t>
            </a:r>
          </a:p>
          <a:p>
            <a:r>
              <a:rPr lang="en-US" dirty="0"/>
              <a:t>Inclusion Plans</a:t>
            </a:r>
          </a:p>
          <a:p>
            <a:r>
              <a:rPr lang="en-US" dirty="0"/>
              <a:t>Good Faith Efforts</a:t>
            </a:r>
          </a:p>
        </p:txBody>
      </p:sp>
    </p:spTree>
    <p:extLst>
      <p:ext uri="{BB962C8B-B14F-4D97-AF65-F5344CB8AC3E}">
        <p14:creationId xmlns:p14="http://schemas.microsoft.com/office/powerpoint/2010/main" val="112064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69FD28-E050-E846-943D-5B32F10F1380}"/>
              </a:ext>
            </a:extLst>
          </p:cNvPr>
          <p:cNvSpPr>
            <a:spLocks noGrp="1"/>
          </p:cNvSpPr>
          <p:nvPr>
            <p:ph type="title"/>
          </p:nvPr>
        </p:nvSpPr>
        <p:spPr/>
        <p:txBody>
          <a:bodyPr>
            <a:normAutofit/>
          </a:bodyPr>
          <a:lstStyle/>
          <a:p>
            <a:r>
              <a:rPr lang="en-US" sz="8800" b="1" dirty="0"/>
              <a:t>Q &amp; A</a:t>
            </a:r>
          </a:p>
        </p:txBody>
      </p:sp>
      <p:sp>
        <p:nvSpPr>
          <p:cNvPr id="6" name="Text Placeholder 5">
            <a:extLst>
              <a:ext uri="{FF2B5EF4-FFF2-40B4-BE49-F238E27FC236}">
                <a16:creationId xmlns:a16="http://schemas.microsoft.com/office/drawing/2014/main" id="{1BF6FC86-606B-1C4A-8E87-05B4A5BFA0F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02266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0DE306-5F8C-7947-B975-84C1619B2817}"/>
              </a:ext>
            </a:extLst>
          </p:cNvPr>
          <p:cNvSpPr>
            <a:spLocks noGrp="1"/>
          </p:cNvSpPr>
          <p:nvPr>
            <p:ph type="title"/>
          </p:nvPr>
        </p:nvSpPr>
        <p:spPr/>
        <p:txBody>
          <a:bodyPr>
            <a:normAutofit/>
          </a:bodyPr>
          <a:lstStyle/>
          <a:p>
            <a:r>
              <a:rPr lang="en-US" sz="9600" b="1" dirty="0"/>
              <a:t>Thank  you.</a:t>
            </a:r>
          </a:p>
        </p:txBody>
      </p:sp>
      <p:sp>
        <p:nvSpPr>
          <p:cNvPr id="6" name="Text Placeholder 5">
            <a:extLst>
              <a:ext uri="{FF2B5EF4-FFF2-40B4-BE49-F238E27FC236}">
                <a16:creationId xmlns:a16="http://schemas.microsoft.com/office/drawing/2014/main" id="{E47E01E9-B03F-2B47-82FA-7E941D47FDC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7655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FDB4-C1EC-A848-B6B9-1F2C0095291D}"/>
              </a:ext>
            </a:extLst>
          </p:cNvPr>
          <p:cNvSpPr>
            <a:spLocks noGrp="1"/>
          </p:cNvSpPr>
          <p:nvPr>
            <p:ph type="title"/>
          </p:nvPr>
        </p:nvSpPr>
        <p:spPr/>
        <p:txBody>
          <a:bodyPr/>
          <a:lstStyle/>
          <a:p>
            <a:r>
              <a:rPr lang="en-US" dirty="0"/>
              <a:t>Presentation:</a:t>
            </a:r>
          </a:p>
        </p:txBody>
      </p:sp>
      <p:sp>
        <p:nvSpPr>
          <p:cNvPr id="3" name="Content Placeholder 2">
            <a:extLst>
              <a:ext uri="{FF2B5EF4-FFF2-40B4-BE49-F238E27FC236}">
                <a16:creationId xmlns:a16="http://schemas.microsoft.com/office/drawing/2014/main" id="{9C4802D6-172E-844F-B6F1-C105B1A6F82A}"/>
              </a:ext>
            </a:extLst>
          </p:cNvPr>
          <p:cNvSpPr>
            <a:spLocks noGrp="1"/>
          </p:cNvSpPr>
          <p:nvPr>
            <p:ph sz="half" idx="1"/>
          </p:nvPr>
        </p:nvSpPr>
        <p:spPr>
          <a:xfrm>
            <a:off x="2636918" y="2560320"/>
            <a:ext cx="7726282" cy="3310128"/>
          </a:xfrm>
        </p:spPr>
        <p:txBody>
          <a:bodyPr/>
          <a:lstStyle/>
          <a:p>
            <a:pPr marL="457200" indent="-457200">
              <a:buFont typeface="+mj-lt"/>
              <a:buAutoNum type="arabicPeriod"/>
            </a:pPr>
            <a:r>
              <a:rPr lang="en-US" dirty="0"/>
              <a:t>EQUITY LAWS </a:t>
            </a:r>
          </a:p>
          <a:p>
            <a:pPr marL="457200" indent="-457200">
              <a:buFont typeface="+mj-lt"/>
              <a:buAutoNum type="arabicPeriod"/>
            </a:pPr>
            <a:r>
              <a:rPr lang="en-US" dirty="0"/>
              <a:t>EMPLOYMENT TOOLS PRE &amp; POST I-200</a:t>
            </a:r>
          </a:p>
          <a:p>
            <a:pPr marL="457200" indent="-457200">
              <a:buFont typeface="+mj-lt"/>
              <a:buAutoNum type="arabicPeriod"/>
            </a:pPr>
            <a:r>
              <a:rPr lang="en-US" dirty="0"/>
              <a:t>CONTRACTING TOOLS PRE AND POST I-200</a:t>
            </a:r>
          </a:p>
          <a:p>
            <a:pPr marL="457200" indent="-457200">
              <a:buFont typeface="+mj-lt"/>
              <a:buAutoNum type="arabicPeriod"/>
            </a:pPr>
            <a:r>
              <a:rPr lang="en-US" dirty="0"/>
              <a:t>Q&amp; A</a:t>
            </a:r>
          </a:p>
        </p:txBody>
      </p:sp>
    </p:spTree>
    <p:extLst>
      <p:ext uri="{BB962C8B-B14F-4D97-AF65-F5344CB8AC3E}">
        <p14:creationId xmlns:p14="http://schemas.microsoft.com/office/powerpoint/2010/main" val="166985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2731-7BEB-7740-B4D0-361596069EEC}"/>
              </a:ext>
            </a:extLst>
          </p:cNvPr>
          <p:cNvSpPr>
            <a:spLocks noGrp="1"/>
          </p:cNvSpPr>
          <p:nvPr>
            <p:ph type="title"/>
          </p:nvPr>
        </p:nvSpPr>
        <p:spPr/>
        <p:txBody>
          <a:bodyPr/>
          <a:lstStyle/>
          <a:p>
            <a:pPr algn="l"/>
            <a:r>
              <a:rPr lang="en-US" dirty="0"/>
              <a:t>PURSUIT OF EQUITY </a:t>
            </a:r>
          </a:p>
        </p:txBody>
      </p:sp>
      <p:sp>
        <p:nvSpPr>
          <p:cNvPr id="3" name="Content Placeholder 2">
            <a:extLst>
              <a:ext uri="{FF2B5EF4-FFF2-40B4-BE49-F238E27FC236}">
                <a16:creationId xmlns:a16="http://schemas.microsoft.com/office/drawing/2014/main" id="{21A4FEE0-E200-CF4E-9541-AF18BA9CB33A}"/>
              </a:ext>
            </a:extLst>
          </p:cNvPr>
          <p:cNvSpPr>
            <a:spLocks noGrp="1"/>
          </p:cNvSpPr>
          <p:nvPr>
            <p:ph idx="1"/>
          </p:nvPr>
        </p:nvSpPr>
        <p:spPr/>
        <p:txBody>
          <a:bodyPr>
            <a:normAutofit fontScale="62500" lnSpcReduction="20000"/>
          </a:bodyPr>
          <a:lstStyle/>
          <a:p>
            <a:pPr marL="0" indent="0">
              <a:buNone/>
            </a:pPr>
            <a:r>
              <a:rPr lang="en-US" dirty="0"/>
              <a:t>1787 CONSTITUTION </a:t>
            </a:r>
          </a:p>
          <a:p>
            <a:pPr marL="0" indent="0">
              <a:buNone/>
            </a:pPr>
            <a:r>
              <a:rPr lang="en-US" dirty="0"/>
              <a:t>1790 BILL OF RIGHTS (ratified by all 13 colonies)</a:t>
            </a:r>
          </a:p>
          <a:p>
            <a:r>
              <a:rPr lang="en-US" dirty="0"/>
              <a:t>“All men are created equal”  = Males with Property</a:t>
            </a:r>
          </a:p>
          <a:p>
            <a:pPr marL="0" indent="0">
              <a:buNone/>
            </a:pPr>
            <a:r>
              <a:rPr lang="en-US" dirty="0"/>
              <a:t>1865 on Post Civil War Constitutional Amendments: </a:t>
            </a:r>
          </a:p>
          <a:p>
            <a:r>
              <a:rPr lang="en-US" dirty="0"/>
              <a:t>Abolished slavery</a:t>
            </a:r>
          </a:p>
          <a:p>
            <a:r>
              <a:rPr lang="en-US" dirty="0"/>
              <a:t>Made slaves US Citizens</a:t>
            </a:r>
          </a:p>
          <a:p>
            <a:r>
              <a:rPr lang="en-US" dirty="0"/>
              <a:t>Gave the right to vote.</a:t>
            </a:r>
          </a:p>
          <a:p>
            <a:pPr marL="0" indent="0">
              <a:buNone/>
            </a:pPr>
            <a:r>
              <a:rPr lang="en-US" dirty="0"/>
              <a:t>1964 CIVIL RIGHTS BILL  (Long hard fought struggles) </a:t>
            </a:r>
          </a:p>
          <a:p>
            <a:r>
              <a:rPr lang="en-US" dirty="0"/>
              <a:t>Equal access to opportunities</a:t>
            </a:r>
          </a:p>
          <a:p>
            <a:r>
              <a:rPr lang="en-US" dirty="0"/>
              <a:t>Equal access to programs, services and facilities.</a:t>
            </a:r>
          </a:p>
          <a:p>
            <a:pPr marL="0" indent="0">
              <a:buNone/>
            </a:pPr>
            <a:endParaRPr lang="en-US" dirty="0"/>
          </a:p>
        </p:txBody>
      </p:sp>
      <p:pic>
        <p:nvPicPr>
          <p:cNvPr id="5" name="Picture 4">
            <a:extLst>
              <a:ext uri="{FF2B5EF4-FFF2-40B4-BE49-F238E27FC236}">
                <a16:creationId xmlns:a16="http://schemas.microsoft.com/office/drawing/2014/main" id="{575EBD95-DD86-6442-8660-79C6FFFF11FB}"/>
              </a:ext>
            </a:extLst>
          </p:cNvPr>
          <p:cNvPicPr>
            <a:picLocks noChangeAspect="1"/>
          </p:cNvPicPr>
          <p:nvPr/>
        </p:nvPicPr>
        <p:blipFill>
          <a:blip r:embed="rId2"/>
          <a:stretch>
            <a:fillRect/>
          </a:stretch>
        </p:blipFill>
        <p:spPr>
          <a:xfrm>
            <a:off x="8100161" y="2285999"/>
            <a:ext cx="2978748" cy="3022233"/>
          </a:xfrm>
          <a:prstGeom prst="rect">
            <a:avLst/>
          </a:prstGeom>
        </p:spPr>
      </p:pic>
    </p:spTree>
    <p:extLst>
      <p:ext uri="{BB962C8B-B14F-4D97-AF65-F5344CB8AC3E}">
        <p14:creationId xmlns:p14="http://schemas.microsoft.com/office/powerpoint/2010/main" val="24931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F21FB-BC78-3F43-8B7B-ACAC74E24C39}"/>
              </a:ext>
            </a:extLst>
          </p:cNvPr>
          <p:cNvSpPr>
            <a:spLocks noGrp="1"/>
          </p:cNvSpPr>
          <p:nvPr>
            <p:ph type="title"/>
          </p:nvPr>
        </p:nvSpPr>
        <p:spPr/>
        <p:txBody>
          <a:bodyPr>
            <a:normAutofit fontScale="90000"/>
          </a:bodyPr>
          <a:lstStyle/>
          <a:p>
            <a:r>
              <a:rPr lang="en-US" dirty="0"/>
              <a:t>CIVIL RIGHT ACT (1964, 1972) </a:t>
            </a:r>
            <a:br>
              <a:rPr lang="en-US" dirty="0"/>
            </a:br>
            <a:r>
              <a:rPr lang="en-US" dirty="0"/>
              <a:t>Titles – Non-discrimination Sections</a:t>
            </a:r>
          </a:p>
        </p:txBody>
      </p:sp>
      <p:sp>
        <p:nvSpPr>
          <p:cNvPr id="3" name="Content Placeholder 2">
            <a:extLst>
              <a:ext uri="{FF2B5EF4-FFF2-40B4-BE49-F238E27FC236}">
                <a16:creationId xmlns:a16="http://schemas.microsoft.com/office/drawing/2014/main" id="{FC7D2432-994C-AB45-A5D0-B58ECFA6E66A}"/>
              </a:ext>
            </a:extLst>
          </p:cNvPr>
          <p:cNvSpPr>
            <a:spLocks noGrp="1"/>
          </p:cNvSpPr>
          <p:nvPr>
            <p:ph sz="half" idx="1"/>
          </p:nvPr>
        </p:nvSpPr>
        <p:spPr>
          <a:xfrm>
            <a:off x="1298448" y="2425959"/>
            <a:ext cx="4718304" cy="3750905"/>
          </a:xfrm>
        </p:spPr>
        <p:txBody>
          <a:bodyPr>
            <a:normAutofit fontScale="92500"/>
          </a:bodyPr>
          <a:lstStyle/>
          <a:p>
            <a:pPr marL="457200" indent="-457200">
              <a:buFont typeface="+mj-lt"/>
              <a:buAutoNum type="arabicPeriod"/>
            </a:pPr>
            <a:r>
              <a:rPr lang="en-US" dirty="0"/>
              <a:t>Voter Registration</a:t>
            </a:r>
          </a:p>
          <a:p>
            <a:pPr marL="457200" indent="-457200">
              <a:buFont typeface="+mj-lt"/>
              <a:buAutoNum type="arabicPeriod"/>
            </a:pPr>
            <a:r>
              <a:rPr lang="en-US" b="1" dirty="0"/>
              <a:t>Public Accommodations</a:t>
            </a:r>
          </a:p>
          <a:p>
            <a:pPr marL="457200" indent="-457200">
              <a:buFont typeface="+mj-lt"/>
              <a:buAutoNum type="arabicPeriod"/>
            </a:pPr>
            <a:r>
              <a:rPr lang="en-US" dirty="0"/>
              <a:t>Public Property</a:t>
            </a:r>
          </a:p>
          <a:p>
            <a:pPr marL="457200" indent="-457200">
              <a:buFont typeface="+mj-lt"/>
              <a:buAutoNum type="arabicPeriod"/>
            </a:pPr>
            <a:r>
              <a:rPr lang="en-US" b="1" dirty="0"/>
              <a:t>Public Schools</a:t>
            </a:r>
          </a:p>
          <a:p>
            <a:pPr marL="457200" indent="-457200">
              <a:buFont typeface="+mj-lt"/>
              <a:buAutoNum type="arabicPeriod"/>
            </a:pPr>
            <a:r>
              <a:rPr lang="en-US" dirty="0"/>
              <a:t>Expanded Civil Rights Commission</a:t>
            </a:r>
          </a:p>
          <a:p>
            <a:pPr marL="457200" indent="-457200">
              <a:buFont typeface="+mj-lt"/>
              <a:buAutoNum type="arabicPeriod"/>
            </a:pPr>
            <a:r>
              <a:rPr lang="en-US" b="1" dirty="0"/>
              <a:t>Government Agencies that discrimination could lose Federal Funds</a:t>
            </a:r>
          </a:p>
          <a:p>
            <a:pPr marL="457200" indent="-457200">
              <a:buFont typeface="+mj-lt"/>
              <a:buAutoNum type="arabicPeriod"/>
            </a:pPr>
            <a:endParaRPr lang="en-US" dirty="0"/>
          </a:p>
          <a:p>
            <a:pPr marL="457200" indent="-457200">
              <a:buFont typeface="+mj-lt"/>
              <a:buAutoNum type="arabicPeriod"/>
            </a:pPr>
            <a:endParaRPr lang="en-US" dirty="0"/>
          </a:p>
        </p:txBody>
      </p:sp>
      <p:sp>
        <p:nvSpPr>
          <p:cNvPr id="4" name="Content Placeholder 3">
            <a:extLst>
              <a:ext uri="{FF2B5EF4-FFF2-40B4-BE49-F238E27FC236}">
                <a16:creationId xmlns:a16="http://schemas.microsoft.com/office/drawing/2014/main" id="{839C13BC-169D-2840-9379-15364A834062}"/>
              </a:ext>
            </a:extLst>
          </p:cNvPr>
          <p:cNvSpPr>
            <a:spLocks noGrp="1"/>
          </p:cNvSpPr>
          <p:nvPr>
            <p:ph sz="half" idx="2"/>
          </p:nvPr>
        </p:nvSpPr>
        <p:spPr>
          <a:xfrm>
            <a:off x="6181344" y="2425959"/>
            <a:ext cx="4718304" cy="3444489"/>
          </a:xfrm>
        </p:spPr>
        <p:txBody>
          <a:bodyPr>
            <a:normAutofit fontScale="92500"/>
          </a:bodyPr>
          <a:lstStyle/>
          <a:p>
            <a:pPr marL="457200" indent="-457200">
              <a:buAutoNum type="arabicPeriod" startAt="7"/>
            </a:pPr>
            <a:r>
              <a:rPr lang="en-US" b="1" dirty="0"/>
              <a:t>Employment Private &amp; Public</a:t>
            </a:r>
          </a:p>
          <a:p>
            <a:pPr marL="457200" indent="-457200">
              <a:buAutoNum type="arabicPeriod" startAt="7"/>
            </a:pPr>
            <a:r>
              <a:rPr lang="en-US" dirty="0"/>
              <a:t>Voter Registration &amp; Voting Data</a:t>
            </a:r>
          </a:p>
          <a:p>
            <a:pPr marL="457200" indent="-457200">
              <a:buAutoNum type="arabicPeriod" startAt="7"/>
            </a:pPr>
            <a:r>
              <a:rPr lang="en-US" dirty="0"/>
              <a:t>Movement of Civil Rights cases from state to federal courts</a:t>
            </a:r>
          </a:p>
          <a:p>
            <a:pPr marL="457200" indent="-457200">
              <a:buAutoNum type="arabicPeriod" startAt="7"/>
            </a:pPr>
            <a:r>
              <a:rPr lang="en-US" b="1" dirty="0"/>
              <a:t>Assistance for discrimination claims</a:t>
            </a:r>
          </a:p>
          <a:p>
            <a:pPr marL="457200" indent="-457200">
              <a:buAutoNum type="arabicPeriod" startAt="7"/>
            </a:pPr>
            <a:r>
              <a:rPr lang="en-US" dirty="0"/>
              <a:t>Affords defendants trial by jury</a:t>
            </a:r>
          </a:p>
          <a:p>
            <a:pPr marL="0" indent="0">
              <a:buNone/>
            </a:pPr>
            <a:endParaRPr lang="en-US" dirty="0"/>
          </a:p>
        </p:txBody>
      </p:sp>
    </p:spTree>
    <p:extLst>
      <p:ext uri="{BB962C8B-B14F-4D97-AF65-F5344CB8AC3E}">
        <p14:creationId xmlns:p14="http://schemas.microsoft.com/office/powerpoint/2010/main" val="2800476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462A4-C810-7547-BD82-56DF01F12AE9}"/>
              </a:ext>
            </a:extLst>
          </p:cNvPr>
          <p:cNvSpPr>
            <a:spLocks noGrp="1"/>
          </p:cNvSpPr>
          <p:nvPr>
            <p:ph type="title"/>
          </p:nvPr>
        </p:nvSpPr>
        <p:spPr/>
        <p:txBody>
          <a:bodyPr>
            <a:normAutofit fontScale="90000"/>
          </a:bodyPr>
          <a:lstStyle/>
          <a:p>
            <a:r>
              <a:rPr lang="en-US" dirty="0"/>
              <a:t>EEO &amp; AA Covered Groups</a:t>
            </a:r>
            <a:br>
              <a:rPr lang="en-US" dirty="0"/>
            </a:br>
            <a:r>
              <a:rPr lang="en-US" sz="3600" i="1" dirty="0">
                <a:solidFill>
                  <a:schemeClr val="accent3">
                    <a:lumMod val="75000"/>
                  </a:schemeClr>
                </a:solidFill>
              </a:rPr>
              <a:t>Federal, State &amp; Local Laws rule of thumb</a:t>
            </a:r>
          </a:p>
        </p:txBody>
      </p:sp>
      <p:sp>
        <p:nvSpPr>
          <p:cNvPr id="3" name="Content Placeholder 2">
            <a:extLst>
              <a:ext uri="{FF2B5EF4-FFF2-40B4-BE49-F238E27FC236}">
                <a16:creationId xmlns:a16="http://schemas.microsoft.com/office/drawing/2014/main" id="{BCCC694C-FBED-3149-B262-FC1448BF10F7}"/>
              </a:ext>
            </a:extLst>
          </p:cNvPr>
          <p:cNvSpPr>
            <a:spLocks noGrp="1"/>
          </p:cNvSpPr>
          <p:nvPr>
            <p:ph sz="half" idx="1"/>
          </p:nvPr>
        </p:nvSpPr>
        <p:spPr/>
        <p:txBody>
          <a:bodyPr>
            <a:normAutofit fontScale="85000" lnSpcReduction="20000"/>
          </a:bodyPr>
          <a:lstStyle/>
          <a:p>
            <a:pPr marL="0" indent="0" algn="ctr">
              <a:buNone/>
            </a:pPr>
            <a:r>
              <a:rPr lang="en-US" b="1" u="sng" dirty="0">
                <a:solidFill>
                  <a:srgbClr val="FF0000"/>
                </a:solidFill>
              </a:rPr>
              <a:t>NONDISCRIMINATION RULES</a:t>
            </a:r>
          </a:p>
          <a:p>
            <a:pPr marL="0" indent="0" algn="ctr">
              <a:buNone/>
            </a:pPr>
            <a:r>
              <a:rPr lang="en-US" dirty="0"/>
              <a:t>Race</a:t>
            </a:r>
          </a:p>
          <a:p>
            <a:pPr marL="0" indent="0" algn="ctr">
              <a:buNone/>
            </a:pPr>
            <a:r>
              <a:rPr lang="en-US" dirty="0"/>
              <a:t>Ethnicity       National Origin</a:t>
            </a:r>
          </a:p>
          <a:p>
            <a:pPr marL="0" indent="0" algn="ctr">
              <a:buNone/>
            </a:pPr>
            <a:r>
              <a:rPr lang="en-US" dirty="0"/>
              <a:t>Religion (Creed)</a:t>
            </a:r>
          </a:p>
          <a:p>
            <a:pPr marL="0" indent="0" algn="ctr">
              <a:buNone/>
            </a:pPr>
            <a:r>
              <a:rPr lang="en-US" dirty="0"/>
              <a:t>Sex (Maternity)</a:t>
            </a:r>
          </a:p>
          <a:p>
            <a:pPr marL="0" indent="0" algn="ctr">
              <a:buNone/>
            </a:pPr>
            <a:r>
              <a:rPr lang="en-US" dirty="0"/>
              <a:t>Sexual Orientation (GLTBQ)</a:t>
            </a:r>
          </a:p>
          <a:p>
            <a:pPr marL="0" indent="0" algn="ctr">
              <a:buNone/>
            </a:pPr>
            <a:r>
              <a:rPr lang="en-US" dirty="0"/>
              <a:t>Veteran Status</a:t>
            </a:r>
          </a:p>
          <a:p>
            <a:pPr marL="0" indent="0" algn="ctr">
              <a:buNone/>
            </a:pPr>
            <a:r>
              <a:rPr lang="en-US" dirty="0"/>
              <a:t>Persons with Disabilities</a:t>
            </a:r>
          </a:p>
          <a:p>
            <a:pPr marL="0" indent="0" algn="ctr">
              <a:buNone/>
            </a:pPr>
            <a:endParaRPr lang="en-US" dirty="0"/>
          </a:p>
          <a:p>
            <a:endParaRPr lang="en-US" dirty="0"/>
          </a:p>
        </p:txBody>
      </p:sp>
      <p:sp>
        <p:nvSpPr>
          <p:cNvPr id="4" name="Content Placeholder 3">
            <a:extLst>
              <a:ext uri="{FF2B5EF4-FFF2-40B4-BE49-F238E27FC236}">
                <a16:creationId xmlns:a16="http://schemas.microsoft.com/office/drawing/2014/main" id="{F57FE561-E0D8-1843-914A-711DF1D357C6}"/>
              </a:ext>
            </a:extLst>
          </p:cNvPr>
          <p:cNvSpPr>
            <a:spLocks noGrp="1"/>
          </p:cNvSpPr>
          <p:nvPr>
            <p:ph sz="half" idx="2"/>
          </p:nvPr>
        </p:nvSpPr>
        <p:spPr/>
        <p:txBody>
          <a:bodyPr>
            <a:normAutofit fontScale="85000" lnSpcReduction="20000"/>
          </a:bodyPr>
          <a:lstStyle/>
          <a:p>
            <a:pPr marL="0" indent="0" algn="ctr">
              <a:buNone/>
            </a:pPr>
            <a:r>
              <a:rPr lang="en-US" b="1" u="sng" dirty="0">
                <a:solidFill>
                  <a:srgbClr val="FF0000"/>
                </a:solidFill>
              </a:rPr>
              <a:t>AFFIRMATIVE ACTION TOOLS</a:t>
            </a:r>
          </a:p>
          <a:p>
            <a:pPr marL="0" indent="0" algn="ctr">
              <a:buNone/>
            </a:pPr>
            <a:r>
              <a:rPr lang="en-US" dirty="0"/>
              <a:t>Race</a:t>
            </a:r>
          </a:p>
          <a:p>
            <a:pPr marL="0" indent="0" algn="ctr">
              <a:buNone/>
            </a:pPr>
            <a:endParaRPr lang="en-US" dirty="0"/>
          </a:p>
          <a:p>
            <a:pPr marL="0" indent="0" algn="ctr">
              <a:buNone/>
            </a:pPr>
            <a:endParaRPr lang="en-US" dirty="0"/>
          </a:p>
          <a:p>
            <a:pPr marL="0" indent="0" algn="ctr">
              <a:buNone/>
            </a:pPr>
            <a:r>
              <a:rPr lang="en-US" dirty="0"/>
              <a:t>Sex</a:t>
            </a:r>
          </a:p>
          <a:p>
            <a:pPr marL="0" indent="0" algn="ctr">
              <a:buNone/>
            </a:pPr>
            <a:endParaRPr lang="en-US" dirty="0"/>
          </a:p>
          <a:p>
            <a:pPr marL="0" indent="0" algn="ctr">
              <a:buNone/>
            </a:pPr>
            <a:r>
              <a:rPr lang="en-US" dirty="0"/>
              <a:t>Veteran Status</a:t>
            </a:r>
          </a:p>
          <a:p>
            <a:pPr marL="0" indent="0" algn="ctr">
              <a:buNone/>
            </a:pPr>
            <a:r>
              <a:rPr lang="en-US" dirty="0"/>
              <a:t>(Persons with Disabilities)</a:t>
            </a:r>
          </a:p>
        </p:txBody>
      </p:sp>
    </p:spTree>
    <p:extLst>
      <p:ext uri="{BB962C8B-B14F-4D97-AF65-F5344CB8AC3E}">
        <p14:creationId xmlns:p14="http://schemas.microsoft.com/office/powerpoint/2010/main" val="50525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BF37-F6CC-BE44-8E48-9589778DC54F}"/>
              </a:ext>
            </a:extLst>
          </p:cNvPr>
          <p:cNvSpPr>
            <a:spLocks noGrp="1"/>
          </p:cNvSpPr>
          <p:nvPr>
            <p:ph type="title"/>
          </p:nvPr>
        </p:nvSpPr>
        <p:spPr>
          <a:xfrm>
            <a:off x="1380744" y="1038115"/>
            <a:ext cx="9834651" cy="1303867"/>
          </a:xfrm>
        </p:spPr>
        <p:txBody>
          <a:bodyPr>
            <a:normAutofit fontScale="90000"/>
          </a:bodyPr>
          <a:lstStyle/>
          <a:p>
            <a:r>
              <a:rPr lang="en-US" dirty="0"/>
              <a:t>Part 2: EEO Affirmative Action in Employment</a:t>
            </a:r>
            <a:br>
              <a:rPr lang="en-US" dirty="0"/>
            </a:br>
            <a:r>
              <a:rPr lang="en-US" dirty="0"/>
              <a:t>Quotas are prohibited.</a:t>
            </a:r>
          </a:p>
        </p:txBody>
      </p:sp>
      <p:sp>
        <p:nvSpPr>
          <p:cNvPr id="3" name="Content Placeholder 2">
            <a:extLst>
              <a:ext uri="{FF2B5EF4-FFF2-40B4-BE49-F238E27FC236}">
                <a16:creationId xmlns:a16="http://schemas.microsoft.com/office/drawing/2014/main" id="{466B57A1-9E9B-674E-AFB6-C42CA0CA848F}"/>
              </a:ext>
            </a:extLst>
          </p:cNvPr>
          <p:cNvSpPr>
            <a:spLocks noGrp="1"/>
          </p:cNvSpPr>
          <p:nvPr>
            <p:ph sz="half" idx="1"/>
          </p:nvPr>
        </p:nvSpPr>
        <p:spPr/>
        <p:txBody>
          <a:bodyPr>
            <a:normAutofit/>
          </a:bodyPr>
          <a:lstStyle/>
          <a:p>
            <a:pPr marL="0" indent="0" algn="ctr">
              <a:buNone/>
            </a:pPr>
            <a:r>
              <a:rPr lang="en-US" sz="2000" dirty="0">
                <a:solidFill>
                  <a:srgbClr val="FF0000"/>
                </a:solidFill>
              </a:rPr>
              <a:t>Pre-I-200</a:t>
            </a:r>
          </a:p>
          <a:p>
            <a:r>
              <a:rPr lang="en-US" sz="2000" dirty="0"/>
              <a:t>EEO Notice</a:t>
            </a:r>
          </a:p>
          <a:p>
            <a:r>
              <a:rPr lang="en-US" sz="2000" dirty="0"/>
              <a:t>Equitable Job Related Selection Process</a:t>
            </a:r>
          </a:p>
          <a:p>
            <a:r>
              <a:rPr lang="en-US" sz="2000" dirty="0"/>
              <a:t>Affirmative Action Plans</a:t>
            </a:r>
          </a:p>
          <a:p>
            <a:pPr lvl="1"/>
            <a:r>
              <a:rPr lang="en-US" dirty="0"/>
              <a:t>Outreach</a:t>
            </a:r>
          </a:p>
          <a:p>
            <a:pPr lvl="1"/>
            <a:r>
              <a:rPr lang="en-US" dirty="0"/>
              <a:t>Interview Opportunity</a:t>
            </a:r>
          </a:p>
          <a:p>
            <a:pPr lvl="2"/>
            <a:endParaRPr lang="en-US" dirty="0"/>
          </a:p>
        </p:txBody>
      </p:sp>
      <p:sp>
        <p:nvSpPr>
          <p:cNvPr id="4" name="Content Placeholder 3">
            <a:extLst>
              <a:ext uri="{FF2B5EF4-FFF2-40B4-BE49-F238E27FC236}">
                <a16:creationId xmlns:a16="http://schemas.microsoft.com/office/drawing/2014/main" id="{E087166C-2062-E046-9D55-1D145CA4F635}"/>
              </a:ext>
            </a:extLst>
          </p:cNvPr>
          <p:cNvSpPr>
            <a:spLocks noGrp="1"/>
          </p:cNvSpPr>
          <p:nvPr>
            <p:ph sz="half" idx="2"/>
          </p:nvPr>
        </p:nvSpPr>
        <p:spPr>
          <a:xfrm>
            <a:off x="6181343" y="2560320"/>
            <a:ext cx="5308291" cy="3310128"/>
          </a:xfrm>
        </p:spPr>
        <p:txBody>
          <a:bodyPr>
            <a:normAutofit/>
          </a:bodyPr>
          <a:lstStyle/>
          <a:p>
            <a:pPr marL="0" indent="0" algn="ctr">
              <a:buNone/>
            </a:pPr>
            <a:r>
              <a:rPr lang="en-US" sz="2000" dirty="0">
                <a:solidFill>
                  <a:srgbClr val="FF0000"/>
                </a:solidFill>
              </a:rPr>
              <a:t>Post I-200</a:t>
            </a:r>
          </a:p>
          <a:p>
            <a:r>
              <a:rPr lang="en-US" sz="2000" dirty="0"/>
              <a:t>Same EEO Notice</a:t>
            </a:r>
          </a:p>
          <a:p>
            <a:r>
              <a:rPr lang="en-US" sz="2000" dirty="0"/>
              <a:t>Same &amp; explicit justification. (Title 6 v 7)</a:t>
            </a:r>
          </a:p>
          <a:p>
            <a:r>
              <a:rPr lang="en-US" sz="2000" dirty="0"/>
              <a:t>Affirmative Action Plans</a:t>
            </a:r>
          </a:p>
          <a:p>
            <a:pPr lvl="1"/>
            <a:r>
              <a:rPr lang="en-US" dirty="0"/>
              <a:t>Outreach. No supplemental recruitment</a:t>
            </a:r>
          </a:p>
          <a:p>
            <a:pPr lvl="1"/>
            <a:r>
              <a:rPr lang="en-US" dirty="0"/>
              <a:t>Interview Opportunity. No selective certification</a:t>
            </a:r>
          </a:p>
          <a:p>
            <a:pPr lvl="1"/>
            <a:endParaRPr lang="en-US" dirty="0"/>
          </a:p>
          <a:p>
            <a:pPr lvl="1"/>
            <a:endParaRPr lang="en-US" dirty="0"/>
          </a:p>
        </p:txBody>
      </p:sp>
    </p:spTree>
    <p:extLst>
      <p:ext uri="{BB962C8B-B14F-4D97-AF65-F5344CB8AC3E}">
        <p14:creationId xmlns:p14="http://schemas.microsoft.com/office/powerpoint/2010/main" val="26183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0DF7E9-656E-C848-AC47-4E3DFF98CA4C}"/>
              </a:ext>
            </a:extLst>
          </p:cNvPr>
          <p:cNvSpPr>
            <a:spLocks noGrp="1"/>
          </p:cNvSpPr>
          <p:nvPr>
            <p:ph type="title"/>
          </p:nvPr>
        </p:nvSpPr>
        <p:spPr/>
        <p:txBody>
          <a:bodyPr/>
          <a:lstStyle/>
          <a:p>
            <a:r>
              <a:rPr lang="en-US" dirty="0"/>
              <a:t>Response to Post I-200 Challenges </a:t>
            </a:r>
          </a:p>
        </p:txBody>
      </p:sp>
      <p:sp>
        <p:nvSpPr>
          <p:cNvPr id="6" name="Content Placeholder 5">
            <a:extLst>
              <a:ext uri="{FF2B5EF4-FFF2-40B4-BE49-F238E27FC236}">
                <a16:creationId xmlns:a16="http://schemas.microsoft.com/office/drawing/2014/main" id="{73356DC6-7FCF-9F46-AE45-2805C52C3336}"/>
              </a:ext>
            </a:extLst>
          </p:cNvPr>
          <p:cNvSpPr>
            <a:spLocks noGrp="1"/>
          </p:cNvSpPr>
          <p:nvPr>
            <p:ph idx="1"/>
          </p:nvPr>
        </p:nvSpPr>
        <p:spPr>
          <a:xfrm>
            <a:off x="1295401" y="2556932"/>
            <a:ext cx="9601196" cy="3601272"/>
          </a:xfrm>
        </p:spPr>
        <p:txBody>
          <a:bodyPr>
            <a:normAutofit fontScale="85000" lnSpcReduction="10000"/>
          </a:bodyPr>
          <a:lstStyle/>
          <a:p>
            <a:r>
              <a:rPr lang="en-US" dirty="0">
                <a:solidFill>
                  <a:srgbClr val="C00000"/>
                </a:solidFill>
              </a:rPr>
              <a:t>Affirmative Action in Employment </a:t>
            </a:r>
            <a:r>
              <a:rPr lang="en-US" dirty="0"/>
              <a:t>- </a:t>
            </a:r>
            <a:r>
              <a:rPr lang="en-US" dirty="0">
                <a:solidFill>
                  <a:srgbClr val="C00000"/>
                </a:solidFill>
              </a:rPr>
              <a:t>the public hears Quotas</a:t>
            </a:r>
            <a:r>
              <a:rPr lang="en-US" dirty="0"/>
              <a:t>. </a:t>
            </a:r>
          </a:p>
          <a:p>
            <a:pPr lvl="1"/>
            <a:r>
              <a:rPr lang="en-US" dirty="0"/>
              <a:t>Substitute &amp; Expanded Use of “Diversity” and “Inclusion” terms</a:t>
            </a:r>
          </a:p>
          <a:p>
            <a:pPr lvl="1"/>
            <a:r>
              <a:rPr lang="en-US" dirty="0"/>
              <a:t>Broadened to address Title 6 service equity requirements.</a:t>
            </a:r>
          </a:p>
          <a:p>
            <a:pPr lvl="1"/>
            <a:r>
              <a:rPr lang="en-US" dirty="0"/>
              <a:t>Creation of Race &amp; Social Justice/Equity Programs to improve workplace culture, reach out to underserved communities and address disparities e.g. economic.</a:t>
            </a:r>
          </a:p>
          <a:p>
            <a:r>
              <a:rPr lang="en-US" dirty="0">
                <a:solidFill>
                  <a:srgbClr val="C00000"/>
                </a:solidFill>
              </a:rPr>
              <a:t>I-200 Chilling Effect</a:t>
            </a:r>
          </a:p>
          <a:p>
            <a:pPr lvl="1"/>
            <a:r>
              <a:rPr lang="en-US" dirty="0"/>
              <a:t>Community can hold public agencies accountable to their Diversity &amp; Equity policies, ask how they are achieving them.</a:t>
            </a:r>
          </a:p>
          <a:p>
            <a:pPr lvl="1"/>
            <a:r>
              <a:rPr lang="en-US" dirty="0"/>
              <a:t>Continue to pursue equity.</a:t>
            </a:r>
          </a:p>
          <a:p>
            <a:pPr marL="914400" lvl="2" indent="0" algn="r">
              <a:buNone/>
            </a:pPr>
            <a:r>
              <a:rPr lang="en-US" b="1" i="1" dirty="0"/>
              <a:t>*</a:t>
            </a:r>
            <a:r>
              <a:rPr lang="en-US" b="1" i="1" dirty="0" err="1"/>
              <a:t>Batayola</a:t>
            </a:r>
            <a:r>
              <a:rPr lang="en-US" b="1" i="1" dirty="0"/>
              <a:t> received Executive Ron Sims Recognition Award for 1-200 Stakeholder Management</a:t>
            </a:r>
          </a:p>
        </p:txBody>
      </p:sp>
    </p:spTree>
    <p:extLst>
      <p:ext uri="{BB962C8B-B14F-4D97-AF65-F5344CB8AC3E}">
        <p14:creationId xmlns:p14="http://schemas.microsoft.com/office/powerpoint/2010/main" val="121710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Part 3:  </a:t>
            </a:r>
            <a:r>
              <a:rPr lang="en-US" sz="4900" dirty="0"/>
              <a:t>CONTRACTING</a:t>
            </a:r>
            <a:r>
              <a:rPr lang="en-US" dirty="0"/>
              <a:t> TOOLS </a:t>
            </a:r>
            <a:br>
              <a:rPr lang="en-US" dirty="0"/>
            </a:br>
            <a:r>
              <a:rPr lang="en-US" dirty="0"/>
              <a:t>Executive Order 11246</a:t>
            </a:r>
            <a:br>
              <a:rPr lang="en-US" dirty="0"/>
            </a:br>
            <a:endParaRPr lang="en-US" dirty="0"/>
          </a:p>
        </p:txBody>
      </p:sp>
      <p:sp>
        <p:nvSpPr>
          <p:cNvPr id="3" name="Content Placeholder 2"/>
          <p:cNvSpPr>
            <a:spLocks noGrp="1"/>
          </p:cNvSpPr>
          <p:nvPr>
            <p:ph idx="1"/>
          </p:nvPr>
        </p:nvSpPr>
        <p:spPr/>
        <p:txBody>
          <a:bodyPr>
            <a:normAutofit/>
          </a:bodyPr>
          <a:lstStyle/>
          <a:p>
            <a:r>
              <a:rPr lang="en-US" dirty="0"/>
              <a:t>All Contractors and subcontractors are subject to Executive Order 11246.</a:t>
            </a:r>
          </a:p>
          <a:p>
            <a:r>
              <a:rPr lang="en-US" dirty="0"/>
              <a:t>Title VII of the Civil Rights Act of 1964, as amended (Title VII), is a Federal law that protects individuals against employment discrimination. </a:t>
            </a:r>
          </a:p>
          <a:p>
            <a:r>
              <a:rPr lang="en-US" dirty="0"/>
              <a:t>Executive Order 11246 is similar to Title VII. It prohibits Federal contractors and subcontractors from engaging in workplace employment discrimination on the basis of race, color, religion, sex, sexual orientation, gender identity or national origin. It also requires contractors to "take affirmative action”.</a:t>
            </a:r>
          </a:p>
        </p:txBody>
      </p:sp>
    </p:spTree>
    <p:extLst>
      <p:ext uri="{BB962C8B-B14F-4D97-AF65-F5344CB8AC3E}">
        <p14:creationId xmlns:p14="http://schemas.microsoft.com/office/powerpoint/2010/main" val="2627578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872FE-A978-4D4A-B159-7404BB8EB888}"/>
              </a:ext>
            </a:extLst>
          </p:cNvPr>
          <p:cNvSpPr>
            <a:spLocks noGrp="1"/>
          </p:cNvSpPr>
          <p:nvPr>
            <p:ph type="title"/>
          </p:nvPr>
        </p:nvSpPr>
        <p:spPr/>
        <p:txBody>
          <a:bodyPr>
            <a:normAutofit fontScale="90000"/>
          </a:bodyPr>
          <a:lstStyle/>
          <a:p>
            <a:br>
              <a:rPr lang="en-US" dirty="0"/>
            </a:br>
            <a:r>
              <a:rPr lang="en-US" sz="4900" dirty="0"/>
              <a:t>CONTRACTING</a:t>
            </a:r>
            <a:r>
              <a:rPr lang="en-US" dirty="0"/>
              <a:t> TOOLS </a:t>
            </a:r>
            <a:br>
              <a:rPr lang="en-US" dirty="0"/>
            </a:br>
            <a:r>
              <a:rPr lang="en-US" dirty="0"/>
              <a:t>PRE I-200</a:t>
            </a:r>
            <a:br>
              <a:rPr lang="en-US" dirty="0"/>
            </a:br>
            <a:endParaRPr lang="en-US" dirty="0"/>
          </a:p>
        </p:txBody>
      </p:sp>
      <p:sp>
        <p:nvSpPr>
          <p:cNvPr id="3" name="Content Placeholder 2">
            <a:extLst>
              <a:ext uri="{FF2B5EF4-FFF2-40B4-BE49-F238E27FC236}">
                <a16:creationId xmlns:a16="http://schemas.microsoft.com/office/drawing/2014/main" id="{D0C7C9A6-9084-6D43-A283-DCE4AB25F7BF}"/>
              </a:ext>
            </a:extLst>
          </p:cNvPr>
          <p:cNvSpPr>
            <a:spLocks noGrp="1"/>
          </p:cNvSpPr>
          <p:nvPr>
            <p:ph sz="half" idx="1"/>
          </p:nvPr>
        </p:nvSpPr>
        <p:spPr/>
        <p:txBody>
          <a:bodyPr/>
          <a:lstStyle/>
          <a:p>
            <a:r>
              <a:rPr lang="en-US" dirty="0"/>
              <a:t>Certification of businesses as minority or women-owned</a:t>
            </a:r>
          </a:p>
          <a:p>
            <a:r>
              <a:rPr lang="en-US" dirty="0"/>
              <a:t>Use of Race or Gender in the Award of Public Contracts</a:t>
            </a:r>
          </a:p>
        </p:txBody>
      </p:sp>
      <p:sp>
        <p:nvSpPr>
          <p:cNvPr id="4" name="Content Placeholder 3">
            <a:extLst>
              <a:ext uri="{FF2B5EF4-FFF2-40B4-BE49-F238E27FC236}">
                <a16:creationId xmlns:a16="http://schemas.microsoft.com/office/drawing/2014/main" id="{A09FDA51-B6AD-EF4A-A4DD-649702297213}"/>
              </a:ext>
            </a:extLst>
          </p:cNvPr>
          <p:cNvSpPr>
            <a:spLocks noGrp="1"/>
          </p:cNvSpPr>
          <p:nvPr>
            <p:ph sz="half" idx="2"/>
          </p:nvPr>
        </p:nvSpPr>
        <p:spPr/>
        <p:txBody>
          <a:bodyPr/>
          <a:lstStyle/>
          <a:p>
            <a:r>
              <a:rPr lang="en-US" dirty="0"/>
              <a:t>Federal Affirmative Action Programs </a:t>
            </a:r>
          </a:p>
          <a:p>
            <a:r>
              <a:rPr lang="en-US" dirty="0"/>
              <a:t>Utilization Requirements for minority or women-owned businesses</a:t>
            </a:r>
          </a:p>
          <a:p>
            <a:endParaRPr lang="en-US" dirty="0"/>
          </a:p>
        </p:txBody>
      </p:sp>
    </p:spTree>
    <p:extLst>
      <p:ext uri="{BB962C8B-B14F-4D97-AF65-F5344CB8AC3E}">
        <p14:creationId xmlns:p14="http://schemas.microsoft.com/office/powerpoint/2010/main" val="40817863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1377</TotalTime>
  <Words>577</Words>
  <Application>Microsoft Macintosh PowerPoint</Application>
  <PresentationFormat>Widescreen</PresentationFormat>
  <Paragraphs>95</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Garamond</vt:lpstr>
      <vt:lpstr>Organic</vt:lpstr>
      <vt:lpstr>Mitigating Inequity</vt:lpstr>
      <vt:lpstr>Presentation:</vt:lpstr>
      <vt:lpstr>PURSUIT OF EQUITY </vt:lpstr>
      <vt:lpstr>CIVIL RIGHT ACT (1964, 1972)  Titles – Non-discrimination Sections</vt:lpstr>
      <vt:lpstr>EEO &amp; AA Covered Groups Federal, State &amp; Local Laws rule of thumb</vt:lpstr>
      <vt:lpstr>Part 2: EEO Affirmative Action in Employment Quotas are prohibited.</vt:lpstr>
      <vt:lpstr>Response to Post I-200 Challenges </vt:lpstr>
      <vt:lpstr> Part 3:  CONTRACTING TOOLS  Executive Order 11246 </vt:lpstr>
      <vt:lpstr> CONTRACTING TOOLS  PRE I-200 </vt:lpstr>
      <vt:lpstr>CONTRACTING TOOLS  POST I-200</vt:lpstr>
      <vt:lpstr>CONTRACTING TOOLS  POST I-200</vt:lpstr>
      <vt:lpstr>Q &amp; A</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Batayola</dc:creator>
  <cp:lastModifiedBy>Maria Batayola</cp:lastModifiedBy>
  <cp:revision>31</cp:revision>
  <dcterms:created xsi:type="dcterms:W3CDTF">2019-05-29T21:51:22Z</dcterms:created>
  <dcterms:modified xsi:type="dcterms:W3CDTF">2019-06-05T23:33:15Z</dcterms:modified>
</cp:coreProperties>
</file>